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64" r:id="rId3"/>
    <p:sldId id="257" r:id="rId4"/>
    <p:sldId id="258" r:id="rId5"/>
    <p:sldId id="259" r:id="rId6"/>
    <p:sldId id="260" r:id="rId7"/>
    <p:sldId id="275" r:id="rId8"/>
    <p:sldId id="277" r:id="rId9"/>
    <p:sldId id="278" r:id="rId10"/>
    <p:sldId id="263" r:id="rId11"/>
    <p:sldId id="282" r:id="rId12"/>
    <p:sldId id="283" r:id="rId13"/>
    <p:sldId id="285" r:id="rId14"/>
    <p:sldId id="284" r:id="rId15"/>
    <p:sldId id="261" r:id="rId16"/>
    <p:sldId id="279" r:id="rId17"/>
    <p:sldId id="262" r:id="rId18"/>
    <p:sldId id="280" r:id="rId19"/>
    <p:sldId id="286" r:id="rId20"/>
    <p:sldId id="268" r:id="rId21"/>
    <p:sldId id="287" r:id="rId22"/>
    <p:sldId id="288" r:id="rId23"/>
    <p:sldId id="289" r:id="rId24"/>
    <p:sldId id="292" r:id="rId25"/>
    <p:sldId id="299" r:id="rId26"/>
    <p:sldId id="290" r:id="rId27"/>
    <p:sldId id="291" r:id="rId28"/>
    <p:sldId id="267" r:id="rId29"/>
    <p:sldId id="269" r:id="rId30"/>
    <p:sldId id="270" r:id="rId31"/>
    <p:sldId id="301" r:id="rId32"/>
    <p:sldId id="302" r:id="rId33"/>
    <p:sldId id="303" r:id="rId34"/>
    <p:sldId id="271" r:id="rId35"/>
    <p:sldId id="305" r:id="rId36"/>
    <p:sldId id="310" r:id="rId37"/>
    <p:sldId id="307" r:id="rId38"/>
    <p:sldId id="311" r:id="rId39"/>
    <p:sldId id="317" r:id="rId40"/>
    <p:sldId id="306" r:id="rId41"/>
    <p:sldId id="309" r:id="rId42"/>
    <p:sldId id="315" r:id="rId43"/>
    <p:sldId id="316" r:id="rId44"/>
    <p:sldId id="294" r:id="rId45"/>
    <p:sldId id="318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0FEF"/>
    <a:srgbClr val="E7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6" autoAdjust="0"/>
  </p:normalViewPr>
  <p:slideViewPr>
    <p:cSldViewPr>
      <p:cViewPr>
        <p:scale>
          <a:sx n="60" d="100"/>
          <a:sy n="60" d="100"/>
        </p:scale>
        <p:origin x="-1398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4A6B4-74A5-4058-BC55-CE60688A8F6E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F456D-B4C4-41A0-8204-6D5C29566B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8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FGS_method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606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7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5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6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https://spark.apache.org/docs/latest/api/scala/index.html#org.apache.spark.ml.tuning.ParamGridBuilder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229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https://en.wikipedia.org/wiki/Limited-memory_BFGS 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FGS method"/>
              </a:rPr>
              <a:t>Broyden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FGS method"/>
              </a:rPr>
              <a:t>–Fletcher–Goldfarb–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FGS method"/>
              </a:rPr>
              <a:t>Shanno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FGS method"/>
              </a:rPr>
              <a:t> (BFGS)</a:t>
            </a:r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smtClean="0"/>
              <a:t>https://spark.apache.org/docs/2.2.0/api/java/org/apache/spark/ml/classification/MultilayerPerceptronClassifier.html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1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1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6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66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2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F456D-B4C4-41A0-8204-6D5C29566B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0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7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7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47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77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1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9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07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07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77499-56FA-48CB-834D-78015952AD5D}" type="datetimeFigureOut">
              <a:rPr lang="ko-KR" altLang="en-US" smtClean="0"/>
              <a:t>2017-12-03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3F260-DBE5-4CF7-B0BE-07D77BCC5B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31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image" Target="../media/image33.pn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ructured Streaming…"/>
          <p:cNvSpPr txBox="1">
            <a:spLocks noGrp="1"/>
          </p:cNvSpPr>
          <p:nvPr>
            <p:ph type="ctrTitle"/>
          </p:nvPr>
        </p:nvSpPr>
        <p:spPr>
          <a:xfrm>
            <a:off x="1331640" y="1855192"/>
            <a:ext cx="6336704" cy="3302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5400" dirty="0" smtClean="0"/>
              <a:t>Spark </a:t>
            </a:r>
            <a:r>
              <a:rPr lang="en-US" sz="5400" dirty="0" err="1" smtClean="0"/>
              <a:t>MLlib</a:t>
            </a:r>
            <a:r>
              <a:rPr lang="en-US" sz="5400" dirty="0" smtClean="0"/>
              <a:t> – ch08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/>
            </a:r>
            <a:br>
              <a:rPr lang="en-US" sz="4800" dirty="0"/>
            </a:br>
            <a:r>
              <a:rPr lang="en-US" sz="3600" dirty="0" smtClean="0"/>
              <a:t>17/11/27</a:t>
            </a: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ko-KR" altLang="en-US" sz="3600" dirty="0" smtClean="0"/>
              <a:t> 박성진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98460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7"/>
            <a:ext cx="8173491" cy="295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47081" y="2348880"/>
            <a:ext cx="3384376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67544" y="3212976"/>
            <a:ext cx="82809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An important task in ML is model selection, or using data to find the best model or parameters for a given task.  </a:t>
            </a:r>
            <a:endParaRPr lang="en-US" altLang="ko-KR" sz="1600" dirty="0"/>
          </a:p>
          <a:p>
            <a:pPr marL="342900" indent="-342900">
              <a:buFont typeface="Arial" pitchFamily="34" charset="0"/>
              <a:buChar char="•"/>
            </a:pP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/>
              <a:t>Multiple Algorithms, Selected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F</a:t>
            </a:r>
            <a:r>
              <a:rPr lang="en-US" altLang="ko-KR" sz="1600" dirty="0" smtClean="0"/>
              <a:t>eature</a:t>
            </a:r>
            <a:r>
              <a:rPr lang="ko-KR" altLang="en-US" sz="1600" dirty="0" smtClean="0"/>
              <a:t>들 등 </a:t>
            </a:r>
            <a:r>
              <a:rPr lang="en-US" altLang="ko-KR" sz="1600" dirty="0" smtClean="0"/>
              <a:t>pipeline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추가</a:t>
            </a:r>
            <a:endParaRPr lang="en-US" altLang="ko-KR" sz="16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smtClean="0"/>
              <a:t>하나씩 조정하지 않고 전체 파이프라인에 같이 추가하여 학습이 끝난 뒤</a:t>
            </a:r>
            <a:endParaRPr lang="en-US" altLang="ko-KR" sz="1600" dirty="0" smtClean="0"/>
          </a:p>
          <a:p>
            <a:r>
              <a:rPr lang="ko-KR" altLang="en-US" sz="1600" dirty="0" smtClean="0"/>
              <a:t>    </a:t>
            </a:r>
            <a:r>
              <a:rPr lang="en-US" altLang="ko-KR" sz="1600" dirty="0" smtClean="0"/>
              <a:t>Best model </a:t>
            </a:r>
            <a:r>
              <a:rPr lang="en-US" altLang="ko-KR" sz="1600" dirty="0" err="1" smtClean="0"/>
              <a:t>hyperparameter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조합을 </a:t>
            </a:r>
            <a:r>
              <a:rPr lang="en-US" altLang="ko-KR" sz="1600" dirty="0" smtClean="0"/>
              <a:t>return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    Broadcast Dataset and train each model separately</a:t>
            </a:r>
          </a:p>
          <a:p>
            <a:endParaRPr lang="en-US" altLang="ko-KR" sz="16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539552" y="1412774"/>
            <a:ext cx="8424936" cy="201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39415"/>
            <a:ext cx="3476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9256" y="2636912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Multi-Model Training</a:t>
            </a:r>
            <a:endParaRPr lang="ko-KR" altLang="en-US" sz="24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55" y="5877272"/>
            <a:ext cx="63722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42254" y="4206567"/>
            <a:ext cx="7474162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2000" dirty="0" smtClean="0"/>
              <a:t>Implemented for hyper-parameter tuning.</a:t>
            </a: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2000" i="0" u="none" strike="noStrike" cap="none" normalizeH="0" baseline="0" dirty="0" smtClean="0">
              <a:ln>
                <a:noFill/>
              </a:ln>
              <a:solidFill>
                <a:srgbClr val="1D1F22"/>
              </a:solidFill>
              <a:effectLst/>
              <a:ea typeface="Helvetica Neue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ko-KR" sz="2000" dirty="0">
                <a:solidFill>
                  <a:srgbClr val="1D1F22"/>
                </a:solidFill>
                <a:ea typeface="Helvetica Neue"/>
                <a:cs typeface="굴림" pitchFamily="50" charset="-127"/>
              </a:rPr>
              <a:t>S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plitting the dataset </a:t>
            </a:r>
            <a:r>
              <a:rPr kumimoji="1" lang="en-US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-&gt;</a:t>
            </a:r>
            <a:r>
              <a:rPr kumimoji="1" lang="en-US" altLang="ko-KR" sz="2000" i="0" u="none" strike="noStrike" cap="none" normalizeH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 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 set  training and test datasets. </a:t>
            </a:r>
            <a:endParaRPr kumimoji="1" lang="en-US" altLang="ko-KR" sz="2000" i="0" u="none" strike="noStrike" cap="none" normalizeH="0" baseline="0" dirty="0" smtClean="0">
              <a:ln>
                <a:noFill/>
              </a:ln>
              <a:solidFill>
                <a:srgbClr val="1D1F22"/>
              </a:solidFill>
              <a:effectLst/>
              <a:ea typeface="Helvetica Neue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1" lang="en-US" altLang="ko-KR" sz="2000" i="0" u="none" strike="noStrike" cap="none" normalizeH="0" baseline="0" dirty="0" smtClean="0">
              <a:ln>
                <a:noFill/>
              </a:ln>
              <a:solidFill>
                <a:srgbClr val="1D1F22"/>
              </a:solidFill>
              <a:effectLst/>
              <a:ea typeface="Helvetica Neue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MathJax_Math-italic"/>
                <a:cs typeface="굴림" pitchFamily="50" charset="-127"/>
              </a:rPr>
              <a:t>k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ea typeface="MathJax_Main"/>
                <a:cs typeface="굴림" pitchFamily="50" charset="-127"/>
              </a:rPr>
              <a:t>=</a:t>
            </a:r>
            <a:r>
              <a:rPr kumimoji="1" lang="en-US" altLang="ko-KR" dirty="0" smtClean="0">
                <a:solidFill>
                  <a:srgbClr val="444444"/>
                </a:solidFill>
                <a:ea typeface="MathJax_Main"/>
                <a:cs typeface="굴림" pitchFamily="50" charset="-127"/>
              </a:rPr>
              <a:t>3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 folds, </a:t>
            </a:r>
            <a:r>
              <a:rPr kumimoji="1" lang="en-US" altLang="ko-KR" sz="2000" i="0" u="none" strike="noStrike" cap="none" normalizeH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 </a:t>
            </a:r>
            <a:r>
              <a:rPr kumimoji="1" lang="en-US" altLang="ko-KR" sz="2000" dirty="0">
                <a:solidFill>
                  <a:srgbClr val="1D1F22"/>
                </a:solidFill>
                <a:ea typeface="Helvetica Neue"/>
                <a:cs typeface="굴림" pitchFamily="50" charset="-127"/>
              </a:rPr>
              <a:t>G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enerate </a:t>
            </a:r>
            <a:r>
              <a:rPr kumimoji="1" lang="en-US" altLang="ko-KR" sz="2000" dirty="0">
                <a:solidFill>
                  <a:srgbClr val="1D1F22"/>
                </a:solidFill>
                <a:ea typeface="Helvetica Neue"/>
                <a:cs typeface="굴림" pitchFamily="50" charset="-127"/>
              </a:rPr>
              <a:t>3</a:t>
            </a:r>
            <a:r>
              <a:rPr kumimoji="1" lang="ko-KR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 (training, test) dataset pairs</a:t>
            </a:r>
            <a:r>
              <a:rPr kumimoji="1" lang="en-US" altLang="ko-KR" sz="2000" i="0" u="none" strike="noStrike" cap="none" normalizeH="0" baseline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.</a:t>
            </a:r>
            <a:r>
              <a:rPr kumimoji="1" lang="en-US" altLang="ko-KR" sz="2000" i="0" u="none" strike="noStrike" cap="none" normalizeH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     </a:t>
            </a: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2000" i="0" u="none" strike="noStrike" cap="none" normalizeH="0" dirty="0" smtClean="0">
              <a:ln>
                <a:noFill/>
              </a:ln>
              <a:solidFill>
                <a:srgbClr val="1D1F22"/>
              </a:solidFill>
              <a:effectLst/>
              <a:ea typeface="Helvetica Neue"/>
              <a:cs typeface="굴림" pitchFamily="50" charset="-127"/>
            </a:endParaRPr>
          </a:p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1" lang="en-US" altLang="ko-KR" sz="2000" i="0" u="none" strike="noStrike" cap="none" normalizeH="0" dirty="0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Statistically better for accuracy,  </a:t>
            </a:r>
            <a:r>
              <a:rPr kumimoji="1" lang="en-US" altLang="ko-KR" sz="2000" i="0" u="none" strike="noStrike" cap="none" normalizeH="0" dirty="0" err="1" smtClean="0">
                <a:ln>
                  <a:noFill/>
                </a:ln>
                <a:solidFill>
                  <a:srgbClr val="1D1F22"/>
                </a:solidFill>
                <a:effectLst/>
                <a:ea typeface="Helvetica Neue"/>
                <a:cs typeface="굴림" pitchFamily="50" charset="-127"/>
              </a:rPr>
              <a:t>overfitting</a:t>
            </a:r>
            <a:endParaRPr kumimoji="1" lang="ko-KR" altLang="ko-KR" sz="4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44624"/>
            <a:ext cx="5432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Spark </a:t>
            </a:r>
            <a:r>
              <a:rPr lang="en-US" altLang="ko-KR" sz="2400" dirty="0" err="1" smtClean="0"/>
              <a:t>MLlib</a:t>
            </a:r>
            <a:r>
              <a:rPr lang="en-US" altLang="ko-KR" sz="2400" dirty="0" smtClean="0"/>
              <a:t> feature : Cross Validation</a:t>
            </a: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51752"/>
            <a:ext cx="4380877" cy="263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3203848" y="1007736"/>
            <a:ext cx="244827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7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24823"/>
            <a:ext cx="5074471" cy="214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7504" y="44624"/>
            <a:ext cx="5432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Spark </a:t>
            </a:r>
            <a:r>
              <a:rPr lang="en-US" altLang="ko-KR" sz="2400" dirty="0" err="1" smtClean="0"/>
              <a:t>MLlib</a:t>
            </a:r>
            <a:r>
              <a:rPr lang="en-US" altLang="ko-KR" sz="2400" dirty="0" smtClean="0"/>
              <a:t> feature : Cross Validation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12547" y="1639160"/>
            <a:ext cx="1356890" cy="21602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837189" y="1842410"/>
            <a:ext cx="936104" cy="2287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97029" y="3303578"/>
            <a:ext cx="369093" cy="2077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20072" y="1456908"/>
            <a:ext cx="691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</a:p>
          <a:p>
            <a:r>
              <a:rPr lang="en-US" altLang="ko-KR" dirty="0" smtClean="0"/>
              <a:t>100</a:t>
            </a:r>
          </a:p>
          <a:p>
            <a:r>
              <a:rPr lang="en-US" altLang="ko-KR" dirty="0" smtClean="0"/>
              <a:t>1000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88374" y="1539511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0.1</a:t>
            </a:r>
          </a:p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26819" y="2393012"/>
            <a:ext cx="2009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(3*2)*2 = 12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12 different models</a:t>
            </a:r>
          </a:p>
          <a:p>
            <a:r>
              <a:rPr lang="en-US" altLang="ko-KR" sz="1600" dirty="0" smtClean="0"/>
              <a:t>Being trained.</a:t>
            </a:r>
            <a:endParaRPr lang="ko-KR" altLang="en-US" sz="1600" dirty="0"/>
          </a:p>
        </p:txBody>
      </p:sp>
      <p:sp>
        <p:nvSpPr>
          <p:cNvPr id="29" name="오른쪽 대괄호 28"/>
          <p:cNvSpPr/>
          <p:nvPr/>
        </p:nvSpPr>
        <p:spPr>
          <a:xfrm>
            <a:off x="6496311" y="1456908"/>
            <a:ext cx="267307" cy="88921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endCxn id="31" idx="1"/>
          </p:cNvCxnSpPr>
          <p:nvPr/>
        </p:nvCxnSpPr>
        <p:spPr>
          <a:xfrm flipV="1">
            <a:off x="6588224" y="1704945"/>
            <a:ext cx="576064" cy="2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endCxn id="42" idx="1"/>
          </p:cNvCxnSpPr>
          <p:nvPr/>
        </p:nvCxnSpPr>
        <p:spPr>
          <a:xfrm>
            <a:off x="6588224" y="1732166"/>
            <a:ext cx="576064" cy="260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V="1">
            <a:off x="6732240" y="1948190"/>
            <a:ext cx="576064" cy="2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31" idx="1"/>
          </p:cNvCxnSpPr>
          <p:nvPr/>
        </p:nvCxnSpPr>
        <p:spPr>
          <a:xfrm flipV="1">
            <a:off x="6732240" y="1704945"/>
            <a:ext cx="432048" cy="27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164288" y="1588150"/>
            <a:ext cx="823466" cy="23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train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7920965" y="1588150"/>
            <a:ext cx="349230" cy="2335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solidFill>
                  <a:schemeClr val="tx1"/>
                </a:solidFill>
              </a:rPr>
              <a:t>test</a:t>
            </a:r>
            <a:endParaRPr lang="ko-KR" altLang="en-US" sz="75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164288" y="1876182"/>
            <a:ext cx="823466" cy="23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train</a:t>
            </a:r>
            <a:endParaRPr lang="ko-KR" altLang="en-US" sz="1400" dirty="0"/>
          </a:p>
        </p:txBody>
      </p:sp>
      <p:sp>
        <p:nvSpPr>
          <p:cNvPr id="43" name="직사각형 42"/>
          <p:cNvSpPr/>
          <p:nvPr/>
        </p:nvSpPr>
        <p:spPr>
          <a:xfrm>
            <a:off x="7920965" y="1876182"/>
            <a:ext cx="349230" cy="2335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solidFill>
                  <a:schemeClr val="tx1"/>
                </a:solidFill>
              </a:rPr>
              <a:t>test</a:t>
            </a:r>
            <a:endParaRPr lang="ko-KR" altLang="en-US" sz="75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565680" y="1600924"/>
            <a:ext cx="734512" cy="82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565679" y="1600924"/>
            <a:ext cx="734513" cy="414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5700156" y="1683527"/>
            <a:ext cx="600036" cy="179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700156" y="1901513"/>
            <a:ext cx="600036" cy="13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5801166" y="1718555"/>
            <a:ext cx="499026" cy="48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5801166" y="2036794"/>
            <a:ext cx="499026" cy="17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221088"/>
            <a:ext cx="846772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64250" y="4285818"/>
            <a:ext cx="539121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</a:rPr>
              <a:t>// cross validation</a:t>
            </a:r>
            <a:r>
              <a:rPr lang="ko-KR" altLang="en-US" sz="1100" dirty="0" smtClean="0">
                <a:solidFill>
                  <a:schemeClr val="bg1"/>
                </a:solidFill>
              </a:rPr>
              <a:t>통해 </a:t>
            </a:r>
            <a:r>
              <a:rPr lang="en-US" altLang="ko-KR" sz="1100" dirty="0" smtClean="0">
                <a:solidFill>
                  <a:schemeClr val="bg1"/>
                </a:solidFill>
              </a:rPr>
              <a:t>best set</a:t>
            </a:r>
            <a:r>
              <a:rPr lang="ko-KR" altLang="en-US" sz="1100" dirty="0" smtClean="0">
                <a:solidFill>
                  <a:schemeClr val="bg1"/>
                </a:solidFill>
              </a:rPr>
              <a:t>의 </a:t>
            </a:r>
            <a:r>
              <a:rPr lang="en-US" altLang="ko-KR" sz="1100" dirty="0" smtClean="0">
                <a:solidFill>
                  <a:schemeClr val="bg1"/>
                </a:solidFill>
              </a:rPr>
              <a:t>parameter</a:t>
            </a:r>
            <a:r>
              <a:rPr lang="ko-KR" altLang="en-US" sz="1100" dirty="0" smtClean="0">
                <a:solidFill>
                  <a:schemeClr val="bg1"/>
                </a:solidFill>
              </a:rPr>
              <a:t>를 고름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 smtClean="0">
                <a:solidFill>
                  <a:schemeClr val="bg1"/>
                </a:solidFill>
              </a:rPr>
              <a:t>// test set</a:t>
            </a:r>
            <a:r>
              <a:rPr lang="ko-KR" altLang="en-US" sz="1100" dirty="0" smtClean="0">
                <a:solidFill>
                  <a:schemeClr val="bg1"/>
                </a:solidFill>
              </a:rPr>
              <a:t>을 이용하여 예측</a:t>
            </a:r>
            <a:r>
              <a:rPr lang="en-US" altLang="ko-KR" sz="1100" dirty="0" smtClean="0">
                <a:solidFill>
                  <a:schemeClr val="bg1"/>
                </a:solidFill>
              </a:rPr>
              <a:t>, 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cvModel</a:t>
            </a:r>
            <a:r>
              <a:rPr lang="ko-KR" altLang="en-US" sz="1100" dirty="0" smtClean="0">
                <a:solidFill>
                  <a:schemeClr val="bg1"/>
                </a:solidFill>
              </a:rPr>
              <a:t>은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튜닝된것중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bestmodel</a:t>
            </a:r>
            <a:r>
              <a:rPr lang="ko-KR" altLang="en-US" sz="1100" dirty="0" smtClean="0">
                <a:solidFill>
                  <a:schemeClr val="bg1"/>
                </a:solidFill>
              </a:rPr>
              <a:t>로 평가함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en-US" altLang="ko-KR" sz="1100" dirty="0" err="1" smtClean="0">
                <a:solidFill>
                  <a:schemeClr val="bg1"/>
                </a:solidFill>
              </a:rPr>
              <a:t>lrModel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2400" dirty="0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71603"/>
            <a:ext cx="3605043" cy="54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13" y="2219966"/>
            <a:ext cx="7290395" cy="437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7504" y="44624"/>
            <a:ext cx="5432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Spark </a:t>
            </a:r>
            <a:r>
              <a:rPr lang="en-US" altLang="ko-KR" sz="2400" dirty="0" err="1" smtClean="0"/>
              <a:t>MLlib</a:t>
            </a:r>
            <a:r>
              <a:rPr lang="en-US" altLang="ko-KR" sz="2400" dirty="0" smtClean="0"/>
              <a:t> feature : Cross Validation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27584" y="6165304"/>
            <a:ext cx="6480720" cy="431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7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07504" y="44624"/>
            <a:ext cx="5837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Spark </a:t>
            </a:r>
            <a:r>
              <a:rPr lang="en-US" altLang="ko-KR" sz="2400" dirty="0" err="1" smtClean="0"/>
              <a:t>MLlib</a:t>
            </a:r>
            <a:r>
              <a:rPr lang="en-US" altLang="ko-KR" sz="2400" dirty="0" smtClean="0"/>
              <a:t> feature : </a:t>
            </a:r>
            <a:r>
              <a:rPr lang="en-US" altLang="ko-KR" sz="2400" dirty="0" err="1" smtClean="0"/>
              <a:t>TrainValidationSplit</a:t>
            </a:r>
            <a:endParaRPr lang="en-US" altLang="ko-KR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580112" y="5589240"/>
            <a:ext cx="489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</a:p>
          <a:p>
            <a:r>
              <a:rPr lang="en-US" altLang="ko-KR" dirty="0" smtClean="0"/>
              <a:t>0.5</a:t>
            </a:r>
          </a:p>
          <a:p>
            <a:r>
              <a:rPr lang="en-US" altLang="ko-KR" dirty="0" smtClean="0"/>
              <a:t>1.0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48414" y="5671843"/>
            <a:ext cx="615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0.1</a:t>
            </a:r>
          </a:p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5925720" y="5733256"/>
            <a:ext cx="734512" cy="82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925719" y="5733256"/>
            <a:ext cx="734513" cy="414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6060196" y="5815859"/>
            <a:ext cx="600036" cy="179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060196" y="6033845"/>
            <a:ext cx="600036" cy="13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6161206" y="5850887"/>
            <a:ext cx="499026" cy="489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6161206" y="6169126"/>
            <a:ext cx="499026" cy="17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오른쪽 대괄호 28"/>
          <p:cNvSpPr/>
          <p:nvPr/>
        </p:nvSpPr>
        <p:spPr>
          <a:xfrm>
            <a:off x="6856351" y="5589240"/>
            <a:ext cx="267307" cy="88921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endCxn id="31" idx="1"/>
          </p:cNvCxnSpPr>
          <p:nvPr/>
        </p:nvCxnSpPr>
        <p:spPr>
          <a:xfrm flipV="1">
            <a:off x="7123658" y="5837277"/>
            <a:ext cx="400670" cy="2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endCxn id="31" idx="1"/>
          </p:cNvCxnSpPr>
          <p:nvPr/>
        </p:nvCxnSpPr>
        <p:spPr>
          <a:xfrm flipV="1">
            <a:off x="7123658" y="5837277"/>
            <a:ext cx="400670" cy="33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524328" y="5720482"/>
            <a:ext cx="823466" cy="233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train</a:t>
            </a:r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8281005" y="5720482"/>
            <a:ext cx="349230" cy="2335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 smtClean="0">
                <a:solidFill>
                  <a:schemeClr val="tx1"/>
                </a:solidFill>
              </a:rPr>
              <a:t>test</a:t>
            </a:r>
            <a:endParaRPr lang="ko-KR" altLang="en-US" sz="75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163361"/>
            <a:ext cx="8309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/>
              <a:t>E</a:t>
            </a:r>
            <a:r>
              <a:rPr lang="en-US" altLang="ko-KR" sz="2000" dirty="0" smtClean="0"/>
              <a:t>valuates each combination once,</a:t>
            </a:r>
            <a:r>
              <a:rPr lang="ko-KR" altLang="en-US" sz="2000" dirty="0" smtClean="0"/>
              <a:t>  </a:t>
            </a:r>
            <a:r>
              <a:rPr lang="en-US" altLang="ko-KR" sz="2000" dirty="0" smtClean="0"/>
              <a:t>unlike k times of </a:t>
            </a:r>
            <a:r>
              <a:rPr lang="en-US" altLang="ko-KR" sz="2000" dirty="0" err="1" smtClean="0"/>
              <a:t>CrossValidator</a:t>
            </a:r>
            <a:r>
              <a:rPr lang="en-US" altLang="ko-KR" sz="2000" dirty="0" smtClean="0"/>
              <a:t>.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Less Expensive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000" dirty="0" smtClean="0"/>
              <a:t>If dataset is not sufficiently large, might result unreliable result.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74" y="3693915"/>
            <a:ext cx="4529882" cy="29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54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967762" cy="380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7504" y="6309320"/>
            <a:ext cx="7560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00B0F0"/>
                </a:solidFill>
              </a:rPr>
              <a:t>https://www.slideshare.net/SparkSummit/scaling-apache-spark-mllib-to-billions-of-parameters-spark-summit-east-talk-by-yanbo-liang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7" b="73974"/>
          <a:stretch/>
        </p:blipFill>
        <p:spPr bwMode="auto">
          <a:xfrm>
            <a:off x="5145281" y="44624"/>
            <a:ext cx="4003923" cy="152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5013176"/>
            <a:ext cx="568863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Limited-memory  BFGS</a:t>
            </a:r>
            <a:endParaRPr lang="en-US" altLang="ko-KR" sz="16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ko-KR" altLang="en-US" sz="1400" dirty="0" smtClean="0"/>
              <a:t>차 미분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즉 기울기의 기울기를 계산하는 최적화 알고리즘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더 빨리 수렴함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70779" y="764704"/>
            <a:ext cx="5221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200" dirty="0" smtClean="0"/>
              <a:t>어떤 모형을 쓸 것인가 </a:t>
            </a:r>
            <a:r>
              <a:rPr lang="en-US" altLang="ko-KR" sz="1200" dirty="0" smtClean="0"/>
              <a:t>= L R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어떤 </a:t>
            </a:r>
            <a:r>
              <a:rPr lang="en-US" altLang="ko-KR" sz="1200" dirty="0" smtClean="0"/>
              <a:t>object function = MSE (loss function</a:t>
            </a:r>
            <a:r>
              <a:rPr lang="ko-KR" altLang="en-US" sz="1200" dirty="0" smtClean="0"/>
              <a:t>의 일부분인 </a:t>
            </a:r>
            <a:r>
              <a:rPr lang="en-US" altLang="ko-KR" sz="1200" dirty="0" smtClean="0"/>
              <a:t>cost)</a:t>
            </a:r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어떤 방식으로 </a:t>
            </a:r>
            <a:r>
              <a:rPr lang="en-US" altLang="ko-KR" sz="1200" dirty="0" smtClean="0"/>
              <a:t>cost function</a:t>
            </a:r>
            <a:r>
              <a:rPr lang="ko-KR" altLang="en-US" sz="1200" dirty="0" smtClean="0"/>
              <a:t>을 최소화 할 것인가 </a:t>
            </a:r>
            <a:r>
              <a:rPr lang="en-US" altLang="ko-KR" sz="1200" dirty="0" smtClean="0"/>
              <a:t>= Gradient descent</a:t>
            </a:r>
            <a:endParaRPr lang="ko-KR" altLang="en-US" sz="1200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623" y="1877121"/>
            <a:ext cx="28003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85" y="1772816"/>
            <a:ext cx="50938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WLS (Weighted least square)</a:t>
            </a:r>
            <a:r>
              <a:rPr lang="en-US" altLang="ko-KR" sz="1400" dirty="0" smtClean="0"/>
              <a:t>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Least Square</a:t>
            </a:r>
            <a:r>
              <a:rPr lang="ko-KR" altLang="en-US" sz="1600" dirty="0" smtClean="0"/>
              <a:t>에 </a:t>
            </a:r>
            <a:r>
              <a:rPr lang="en-US" altLang="ko-KR" sz="1600" dirty="0" smtClean="0"/>
              <a:t>weight</a:t>
            </a:r>
            <a:r>
              <a:rPr lang="ko-KR" altLang="en-US" sz="1600" dirty="0" smtClean="0"/>
              <a:t>가 곱해진 형태로 </a:t>
            </a:r>
            <a:r>
              <a:rPr lang="en-US" altLang="ko-KR" sz="1600" dirty="0" smtClean="0"/>
              <a:t>optimization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54863" y="44624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Optimization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3472552"/>
            <a:ext cx="42117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/>
              <a:t>IRLS ( Iteratively reweighted LS)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반복적으로 </a:t>
            </a:r>
            <a:r>
              <a:rPr lang="en-US" altLang="ko-KR" sz="1600" dirty="0" smtClean="0"/>
              <a:t>weight</a:t>
            </a:r>
            <a:r>
              <a:rPr lang="ko-KR" altLang="en-US" sz="1600" dirty="0" smtClean="0"/>
              <a:t>를 계속 변경</a:t>
            </a:r>
            <a:endParaRPr lang="en-US" altLang="ko-KR" sz="1600" dirty="0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324481"/>
            <a:ext cx="2515329" cy="1184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48" y="6093296"/>
            <a:ext cx="6211856" cy="728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4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7504" y="6309320"/>
            <a:ext cx="7560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00B0F0"/>
                </a:solidFill>
              </a:rPr>
              <a:t>https://www.slideshare.net/SparkSummit/scaling-apache-spark-mllib-to-billions-of-parameters-spark-summit-east-talk-by-yanbo-liang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36912"/>
            <a:ext cx="8201546" cy="358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6"/>
          <a:stretch/>
        </p:blipFill>
        <p:spPr bwMode="auto">
          <a:xfrm>
            <a:off x="6282588" y="44624"/>
            <a:ext cx="2825916" cy="220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5" b="10039"/>
          <a:stretch/>
        </p:blipFill>
        <p:spPr bwMode="auto">
          <a:xfrm>
            <a:off x="35497" y="565108"/>
            <a:ext cx="4608512" cy="1279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9512" y="44624"/>
            <a:ext cx="1981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Optimization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7153" y="593998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Ex) LR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67203"/>
            <a:ext cx="4166768" cy="177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9512" y="44624"/>
            <a:ext cx="3137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Tree - Node Impurity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284" y="1196752"/>
            <a:ext cx="504978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800" dirty="0" smtClean="0"/>
              <a:t>-  </a:t>
            </a:r>
            <a:r>
              <a:rPr lang="en-US" altLang="ko-KR" sz="2800" dirty="0" err="1" smtClean="0"/>
              <a:t>Gini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impurity = (</a:t>
            </a:r>
            <a:r>
              <a:rPr lang="en-US" altLang="ko-KR" sz="2800" dirty="0" err="1" smtClean="0"/>
              <a:t>Gini</a:t>
            </a:r>
            <a:r>
              <a:rPr lang="en-US" altLang="ko-KR" sz="2800" dirty="0" smtClean="0"/>
              <a:t> index)</a:t>
            </a:r>
          </a:p>
          <a:p>
            <a:pPr marL="457200" indent="-457200">
              <a:lnSpc>
                <a:spcPct val="250000"/>
              </a:lnSpc>
              <a:buFontTx/>
              <a:buChar char="-"/>
            </a:pPr>
            <a:r>
              <a:rPr lang="en-US" altLang="ko-KR" sz="2800" dirty="0" smtClean="0"/>
              <a:t>Entropy</a:t>
            </a:r>
          </a:p>
          <a:p>
            <a:pPr marL="457200" indent="-457200">
              <a:lnSpc>
                <a:spcPct val="250000"/>
              </a:lnSpc>
              <a:buFontTx/>
              <a:buChar char="-"/>
            </a:pPr>
            <a:r>
              <a:rPr lang="en-US" altLang="ko-KR" sz="2800" dirty="0" smtClean="0"/>
              <a:t>Classification error</a:t>
            </a:r>
          </a:p>
          <a:p>
            <a:pPr>
              <a:lnSpc>
                <a:spcPct val="250000"/>
              </a:lnSpc>
            </a:pPr>
            <a:endParaRPr lang="en-US" altLang="ko-KR" sz="2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995936" y="4077072"/>
            <a:ext cx="5030864" cy="2554545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DT </a:t>
            </a:r>
            <a:r>
              <a:rPr lang="ko-KR" altLang="en-US" sz="1600" dirty="0" smtClean="0"/>
              <a:t>핵심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600" dirty="0" smtClean="0"/>
              <a:t>Impurity</a:t>
            </a:r>
            <a:r>
              <a:rPr lang="ko-KR" altLang="en-US" sz="1600" dirty="0" smtClean="0"/>
              <a:t>들이 </a:t>
            </a:r>
            <a:r>
              <a:rPr lang="ko-KR" altLang="en-US" sz="1600" dirty="0" err="1" smtClean="0"/>
              <a:t>높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낮아지도록</a:t>
            </a:r>
            <a:endParaRPr lang="en-US" altLang="ko-KR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600" dirty="0" smtClean="0"/>
              <a:t>Feature </a:t>
            </a:r>
            <a:r>
              <a:rPr lang="ko-KR" altLang="en-US" sz="1600" dirty="0" smtClean="0"/>
              <a:t>특정조건을 찾아 </a:t>
            </a:r>
            <a:r>
              <a:rPr lang="ko-KR" altLang="en-US" sz="1600" dirty="0" err="1" smtClean="0"/>
              <a:t>노드가</a:t>
            </a:r>
            <a:r>
              <a:rPr lang="ko-KR" altLang="en-US" sz="1600" dirty="0" smtClean="0"/>
              <a:t> 계속 분기됨</a:t>
            </a:r>
            <a:endParaRPr lang="en-US" altLang="ko-KR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 smtClean="0"/>
              <a:t>너무 잘게 쪼개지면 </a:t>
            </a:r>
            <a:r>
              <a:rPr lang="en-US" altLang="ko-KR" sz="1600" dirty="0" err="1" smtClean="0"/>
              <a:t>overfitting</a:t>
            </a:r>
            <a:r>
              <a:rPr lang="ko-KR" altLang="en-US" sz="1600" dirty="0" smtClean="0"/>
              <a:t>되므로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</a:t>
            </a:r>
            <a:r>
              <a:rPr lang="ko-KR" altLang="en-US" sz="1600" dirty="0" smtClean="0"/>
              <a:t>불순도 측정방법 계산을 </a:t>
            </a:r>
            <a:r>
              <a:rPr lang="ko-KR" altLang="en-US" sz="1600" dirty="0" err="1" smtClean="0"/>
              <a:t>잘해야함</a:t>
            </a:r>
            <a:endParaRPr lang="en-US" altLang="ko-KR" sz="16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 err="1" smtClean="0"/>
              <a:t>노드의</a:t>
            </a:r>
            <a:r>
              <a:rPr lang="ko-KR" altLang="en-US" sz="1600" dirty="0" smtClean="0"/>
              <a:t> 기준이 되는 </a:t>
            </a:r>
            <a:r>
              <a:rPr lang="en-US" altLang="ko-KR" sz="1600" dirty="0" smtClean="0"/>
              <a:t>feature </a:t>
            </a:r>
            <a:r>
              <a:rPr lang="ko-KR" altLang="en-US" sz="1600" dirty="0" smtClean="0"/>
              <a:t>값을 이제 알아 볼 것</a:t>
            </a:r>
            <a:endParaRPr lang="ko-KR" altLang="en-US" sz="1600" dirty="0"/>
          </a:p>
        </p:txBody>
      </p:sp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115616" y="116632"/>
            <a:ext cx="4176464" cy="936104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 smtClean="0"/>
              <a:t>(Feature</a:t>
            </a:r>
            <a:r>
              <a:rPr lang="en-US" altLang="ko-KR" sz="1600" baseline="0" dirty="0" smtClean="0"/>
              <a:t> Importance</a:t>
            </a:r>
            <a:r>
              <a:rPr lang="en-US" altLang="ko-KR" sz="16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14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292620"/>
              </p:ext>
            </p:extLst>
          </p:nvPr>
        </p:nvGraphicFramePr>
        <p:xfrm>
          <a:off x="4211960" y="3428298"/>
          <a:ext cx="4680522" cy="3241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058"/>
                <a:gridCol w="520058"/>
                <a:gridCol w="520058"/>
                <a:gridCol w="520058"/>
                <a:gridCol w="520058"/>
                <a:gridCol w="520058"/>
                <a:gridCol w="520058"/>
                <a:gridCol w="520058"/>
                <a:gridCol w="520058"/>
              </a:tblGrid>
              <a:tr h="369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BLUE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1-p1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1-p2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p1(1-p1)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p2(1-p2)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0.21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0.32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0.09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0.18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610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7070"/>
            <a:ext cx="4005858" cy="111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385416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9512" y="44624"/>
            <a:ext cx="3137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Tree - Node Impurity</a:t>
            </a:r>
          </a:p>
        </p:txBody>
      </p:sp>
    </p:spTree>
    <p:extLst>
      <p:ext uri="{BB962C8B-B14F-4D97-AF65-F5344CB8AC3E}">
        <p14:creationId xmlns:p14="http://schemas.microsoft.com/office/powerpoint/2010/main" val="18083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5576" y="1772816"/>
            <a:ext cx="6587124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err="1" smtClean="0"/>
              <a:t>MLlib</a:t>
            </a:r>
            <a:r>
              <a:rPr lang="en-US" altLang="ko-KR" sz="2200" dirty="0" smtClean="0"/>
              <a:t> history </a:t>
            </a:r>
          </a:p>
          <a:p>
            <a:endParaRPr lang="en-US" altLang="ko-KR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/>
              <a:t>Data analysis on Spark</a:t>
            </a:r>
          </a:p>
          <a:p>
            <a:endParaRPr lang="en-US" altLang="ko-KR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b="1" dirty="0" smtClean="0"/>
              <a:t>Pipeline</a:t>
            </a:r>
            <a:r>
              <a:rPr lang="en-US" altLang="ko-KR" sz="2200" dirty="0" smtClean="0"/>
              <a:t> and Spark </a:t>
            </a:r>
            <a:r>
              <a:rPr lang="en-US" altLang="ko-KR" sz="2200" dirty="0" err="1" smtClean="0"/>
              <a:t>MLlib</a:t>
            </a:r>
            <a:r>
              <a:rPr lang="en-US" altLang="ko-KR" sz="2200" dirty="0" smtClean="0"/>
              <a:t> feature, Optimization</a:t>
            </a:r>
          </a:p>
          <a:p>
            <a:endParaRPr lang="en-US" altLang="ko-KR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/>
              <a:t>Theory – Bagging, Tree, </a:t>
            </a:r>
            <a:r>
              <a:rPr lang="en-US" altLang="ko-KR" sz="2200" dirty="0" err="1" smtClean="0"/>
              <a:t>RandomForest</a:t>
            </a:r>
            <a:endParaRPr lang="en-US" altLang="ko-KR" sz="2200" dirty="0" smtClean="0"/>
          </a:p>
          <a:p>
            <a:endParaRPr lang="en-US" altLang="ko-KR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/>
              <a:t>Implementation</a:t>
            </a:r>
          </a:p>
          <a:p>
            <a:endParaRPr lang="en-US" altLang="ko-KR" sz="22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smtClean="0"/>
              <a:t>Real Data 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– </a:t>
            </a:r>
            <a:r>
              <a:rPr lang="en-US" altLang="ko-KR" sz="2200" dirty="0" err="1" smtClean="0"/>
              <a:t>Lifelog</a:t>
            </a:r>
            <a:r>
              <a:rPr lang="en-US" altLang="ko-KR" sz="2200" dirty="0" smtClean="0"/>
              <a:t> data based time series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752036" y="262389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/>
              <a:t>목</a:t>
            </a:r>
            <a:r>
              <a:rPr lang="ko-KR" altLang="en-US" sz="3600" dirty="0"/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79436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3312368" cy="519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63685" y="3538751"/>
            <a:ext cx="410080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RF </a:t>
            </a:r>
            <a:r>
              <a:rPr lang="ko-KR" altLang="en-US" sz="1600" dirty="0" smtClean="0"/>
              <a:t>모델에서는 </a:t>
            </a:r>
            <a:r>
              <a:rPr lang="ko-KR" altLang="en-US" sz="1600" dirty="0" err="1" smtClean="0"/>
              <a:t>자식노드가</a:t>
            </a:r>
            <a:r>
              <a:rPr lang="ko-KR" altLang="en-US" sz="1600" dirty="0" smtClean="0"/>
              <a:t> 무조건 </a:t>
            </a:r>
            <a:endParaRPr lang="en-US" altLang="ko-KR" sz="1600" dirty="0" smtClean="0"/>
          </a:p>
          <a:p>
            <a:r>
              <a:rPr lang="ko-KR" altLang="en-US" sz="1600" dirty="0" smtClean="0"/>
              <a:t>부모보다 </a:t>
            </a:r>
            <a:r>
              <a:rPr lang="en-US" altLang="ko-KR" sz="1600" dirty="0" err="1" smtClean="0"/>
              <a:t>Gini</a:t>
            </a:r>
            <a:r>
              <a:rPr lang="ko-KR" altLang="en-US" sz="1600" dirty="0" smtClean="0"/>
              <a:t>계수 </a:t>
            </a:r>
            <a:r>
              <a:rPr lang="ko-KR" altLang="en-US" sz="1600" dirty="0" err="1" smtClean="0"/>
              <a:t>낮아야함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더순수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err="1" smtClean="0"/>
              <a:t>이런식으로</a:t>
            </a:r>
            <a:r>
              <a:rPr lang="ko-KR" altLang="en-US" sz="1600" dirty="0" smtClean="0"/>
              <a:t> 계속 가지를 쳐나가며</a:t>
            </a:r>
            <a:endParaRPr lang="en-US" altLang="ko-KR" sz="1600" dirty="0" smtClean="0"/>
          </a:p>
          <a:p>
            <a:r>
              <a:rPr lang="ko-KR" altLang="en-US" sz="1600" dirty="0" err="1" smtClean="0"/>
              <a:t>불순도를</a:t>
            </a:r>
            <a:r>
              <a:rPr lang="ko-KR" altLang="en-US" sz="1600" dirty="0" smtClean="0"/>
              <a:t> 낮추고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최종 </a:t>
            </a:r>
            <a:r>
              <a:rPr lang="ko-KR" altLang="en-US" sz="1600" dirty="0" err="1" smtClean="0"/>
              <a:t>불순도를</a:t>
            </a:r>
            <a:r>
              <a:rPr lang="ko-KR" altLang="en-US" sz="1600" dirty="0" smtClean="0"/>
              <a:t> 기준으로</a:t>
            </a:r>
            <a:endParaRPr lang="en-US" altLang="ko-KR" sz="1600" dirty="0" smtClean="0"/>
          </a:p>
          <a:p>
            <a:r>
              <a:rPr lang="ko-KR" altLang="en-US" sz="1600" dirty="0" smtClean="0"/>
              <a:t>학습을 종료할지 결정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변수의 상대적 중요성에 대해 보면 </a:t>
            </a:r>
            <a:endParaRPr lang="en-US" altLang="ko-KR" sz="1600" dirty="0" smtClean="0"/>
          </a:p>
          <a:p>
            <a:r>
              <a:rPr lang="en-US" altLang="ko-KR" sz="1600" dirty="0" err="1" smtClean="0"/>
              <a:t>Gini</a:t>
            </a:r>
            <a:r>
              <a:rPr lang="ko-KR" altLang="en-US" sz="1600" dirty="0" smtClean="0"/>
              <a:t>값이다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즉 </a:t>
            </a:r>
            <a:r>
              <a:rPr lang="en-US" altLang="ko-KR" sz="1600" dirty="0" err="1" smtClean="0"/>
              <a:t>gini</a:t>
            </a:r>
            <a:r>
              <a:rPr lang="ko-KR" altLang="en-US" sz="1600" dirty="0" smtClean="0"/>
              <a:t>값을 많이 감소시켜주는</a:t>
            </a:r>
            <a:endParaRPr lang="en-US" altLang="ko-KR" sz="1600" dirty="0" smtClean="0"/>
          </a:p>
          <a:p>
            <a:r>
              <a:rPr lang="ko-KR" altLang="en-US" sz="1600" dirty="0" smtClean="0"/>
              <a:t>변수 및 그 조건이 </a:t>
            </a:r>
            <a:r>
              <a:rPr lang="en-US" altLang="ko-KR" sz="1600" dirty="0" smtClean="0"/>
              <a:t>feature Importance</a:t>
            </a:r>
            <a:r>
              <a:rPr lang="ko-KR" altLang="en-US" sz="1600" dirty="0" smtClean="0"/>
              <a:t>됨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79512" y="44624"/>
            <a:ext cx="3137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Tree - Node Impurity</a:t>
            </a:r>
          </a:p>
        </p:txBody>
      </p:sp>
    </p:spTree>
    <p:extLst>
      <p:ext uri="{BB962C8B-B14F-4D97-AF65-F5344CB8AC3E}">
        <p14:creationId xmlns:p14="http://schemas.microsoft.com/office/powerpoint/2010/main" val="23262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40584"/>
            <a:ext cx="7583927" cy="726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2636912"/>
            <a:ext cx="59285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앞에 </a:t>
            </a:r>
            <a:r>
              <a:rPr lang="en-US" altLang="ko-KR" sz="1600" dirty="0" smtClean="0"/>
              <a:t>impurity</a:t>
            </a:r>
            <a:r>
              <a:rPr lang="ko-KR" altLang="en-US" sz="1600" dirty="0" smtClean="0"/>
              <a:t>이해하면 이것도 쉬움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어떤 </a:t>
            </a:r>
            <a:r>
              <a:rPr lang="ko-KR" altLang="en-US" sz="1600" dirty="0" err="1" smtClean="0"/>
              <a:t>노드를</a:t>
            </a:r>
            <a:r>
              <a:rPr lang="ko-KR" altLang="en-US" sz="1600" dirty="0" smtClean="0"/>
              <a:t> 택함으로써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를 더 잘 구분하게 되는 것인데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부모 </a:t>
            </a:r>
            <a:r>
              <a:rPr lang="en-US" altLang="ko-KR" sz="1600" dirty="0" smtClean="0"/>
              <a:t>Impurity</a:t>
            </a:r>
            <a:r>
              <a:rPr lang="ko-KR" altLang="en-US" sz="1600" dirty="0" smtClean="0"/>
              <a:t>부터 계속 자식들을 </a:t>
            </a:r>
            <a:r>
              <a:rPr lang="ko-KR" altLang="en-US" sz="1600" dirty="0"/>
              <a:t>빼</a:t>
            </a:r>
            <a:r>
              <a:rPr lang="ko-KR" altLang="en-US" sz="1600" dirty="0" smtClean="0"/>
              <a:t> 나가는 방식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 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값이 클수록 정보이득이 크다 </a:t>
            </a:r>
            <a:r>
              <a:rPr lang="en-US" altLang="ko-KR" sz="1600" dirty="0" smtClean="0"/>
              <a:t>= </a:t>
            </a:r>
            <a:r>
              <a:rPr lang="ko-KR" altLang="en-US" sz="1600" dirty="0" smtClean="0"/>
              <a:t>변별력이 좋다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79512" y="44624"/>
            <a:ext cx="3496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Tree – Information Gain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963296" y="3573016"/>
            <a:ext cx="7050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Dp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012160" y="4581128"/>
            <a:ext cx="7050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 smtClean="0"/>
              <a:t>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899400" y="4581128"/>
            <a:ext cx="70504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/>
              <a:t>R</a:t>
            </a:r>
            <a:endParaRPr lang="ko-KR" altLang="en-US" dirty="0"/>
          </a:p>
        </p:txBody>
      </p:sp>
      <p:cxnSp>
        <p:nvCxnSpPr>
          <p:cNvPr id="10" name="직선 연결선 9"/>
          <p:cNvCxnSpPr>
            <a:stCxn id="5" idx="2"/>
          </p:cNvCxnSpPr>
          <p:nvPr/>
        </p:nvCxnSpPr>
        <p:spPr>
          <a:xfrm flipH="1">
            <a:off x="6717208" y="4149080"/>
            <a:ext cx="598612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5" idx="2"/>
          </p:cNvCxnSpPr>
          <p:nvPr/>
        </p:nvCxnSpPr>
        <p:spPr>
          <a:xfrm>
            <a:off x="7315820" y="4149080"/>
            <a:ext cx="583580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7329022" y="3235643"/>
            <a:ext cx="219782" cy="216024"/>
          </a:xfrm>
          <a:prstGeom prst="ellipse">
            <a:avLst/>
          </a:prstGeom>
          <a:solidFill>
            <a:srgbClr val="4A0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7481422" y="3388043"/>
            <a:ext cx="219782" cy="216024"/>
          </a:xfrm>
          <a:prstGeom prst="ellipse">
            <a:avLst/>
          </a:prstGeom>
          <a:solidFill>
            <a:srgbClr val="4A0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142033" y="5193196"/>
            <a:ext cx="219782" cy="216024"/>
          </a:xfrm>
          <a:prstGeom prst="ellipse">
            <a:avLst/>
          </a:prstGeom>
          <a:solidFill>
            <a:srgbClr val="4A0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280083" y="5337025"/>
            <a:ext cx="219782" cy="216024"/>
          </a:xfrm>
          <a:prstGeom prst="ellipse">
            <a:avLst/>
          </a:prstGeom>
          <a:solidFill>
            <a:srgbClr val="4A0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380312" y="2996952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532712" y="3149352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7020272" y="3149352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7172672" y="3301752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151257" y="2993038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386004" y="5297921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127683" y="5210537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594446" y="5318549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280083" y="5590177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6060301" y="5451713"/>
            <a:ext cx="21978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466789" y="5598111"/>
                <a:ext cx="1040734" cy="6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𝑟𝑖𝑔h𝑡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789" y="5598111"/>
                <a:ext cx="1040734" cy="616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353804" y="5589240"/>
                <a:ext cx="394660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804" y="5589240"/>
                <a:ext cx="394660" cy="6117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76056" y="5814135"/>
                <a:ext cx="901272" cy="617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𝑙𝑒𝑓𝑡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814135"/>
                <a:ext cx="901272" cy="61709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963071" y="5805264"/>
                <a:ext cx="394660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071" y="5805264"/>
                <a:ext cx="394660" cy="6117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8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65" y="2209332"/>
            <a:ext cx="609362" cy="609362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0907"/>
              </p:ext>
            </p:extLst>
          </p:nvPr>
        </p:nvGraphicFramePr>
        <p:xfrm>
          <a:off x="660256" y="1464824"/>
          <a:ext cx="3695720" cy="261224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527960"/>
                <a:gridCol w="879933"/>
                <a:gridCol w="809539"/>
                <a:gridCol w="739144"/>
                <a:gridCol w="739144"/>
              </a:tblGrid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발길이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꼬리길이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수염길이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Label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고양이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9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고양이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i="0" u="none" strike="noStrike" dirty="0">
                          <a:effectLst/>
                        </a:rPr>
                        <a:t>s5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i="0" u="none" strike="noStrike" dirty="0">
                          <a:effectLst/>
                        </a:rPr>
                        <a:t>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i="0" u="none" strike="noStrike" dirty="0">
                          <a:effectLst/>
                        </a:rPr>
                        <a:t>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i="0" u="none" strike="noStrike" dirty="0">
                          <a:effectLst/>
                        </a:rPr>
                        <a:t>고양이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</a:rPr>
                        <a:t>개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3265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고양이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102" name="Picture 6" descr="Image result for cat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456059" y="2204864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cat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075937" y="2446271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cat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711100" y="2511779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cat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293496" y="2664359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Image result for dog icon pn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21" y="2664359"/>
            <a:ext cx="609362" cy="6093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419" y="2551720"/>
            <a:ext cx="834640" cy="834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36361" y="1177007"/>
            <a:ext cx="227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Feature 1       2           3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744553" y="4123138"/>
            <a:ext cx="705048" cy="5760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 smtClean="0"/>
              <a:t>L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599540" y="4123138"/>
            <a:ext cx="705048" cy="5760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/>
              <a:t>R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090" y="4790356"/>
            <a:ext cx="637328" cy="63732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141" y="5006380"/>
            <a:ext cx="637328" cy="637328"/>
          </a:xfrm>
          <a:prstGeom prst="rect">
            <a:avLst/>
          </a:prstGeom>
        </p:spPr>
      </p:pic>
      <p:pic>
        <p:nvPicPr>
          <p:cNvPr id="21" name="Picture 6" descr="Image result for cat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6340189" y="4718348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Image result for cat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6492589" y="4870748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cat ic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6644989" y="5023148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cat icon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779064" y="4718348"/>
            <a:ext cx="50881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795929"/>
            <a:ext cx="864096" cy="86409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6449601" y="3331050"/>
            <a:ext cx="560660" cy="792088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7010261" y="3331050"/>
            <a:ext cx="613281" cy="792088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7720" y="3475066"/>
            <a:ext cx="2614755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Feature1 (</a:t>
            </a:r>
            <a:r>
              <a:rPr lang="ko-KR" altLang="en-US" dirty="0" smtClean="0"/>
              <a:t>발길이</a:t>
            </a:r>
            <a:r>
              <a:rPr lang="en-US" altLang="ko-KR" dirty="0"/>
              <a:t> &lt;</a:t>
            </a:r>
            <a:r>
              <a:rPr lang="en-US" altLang="ko-KR" dirty="0" smtClean="0"/>
              <a:t>= 5)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08104" y="1157843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(parent) = 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1- max(3/7, 4/7) = 3/7 = 0.4285</a:t>
            </a:r>
            <a:endParaRPr lang="ko-KR" alt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868144" y="5589240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(L) = 1- max(2/5, 3/5) = 2/5</a:t>
            </a:r>
          </a:p>
          <a:p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(R) = 1-max(1/2, 1/2) = 1/2</a:t>
            </a:r>
            <a:endParaRPr lang="ko-KR" altLang="en-US" sz="1600" dirty="0"/>
          </a:p>
        </p:txBody>
      </p:sp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700" y="237394"/>
            <a:ext cx="3248025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41779" y="549808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InfoGain</a:t>
            </a:r>
            <a:r>
              <a:rPr lang="en-US" altLang="ko-KR" dirty="0" smtClean="0"/>
              <a:t> =  </a:t>
            </a:r>
            <a:endParaRPr lang="ko-KR" altLang="en-US" dirty="0"/>
          </a:p>
        </p:txBody>
      </p:sp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56" y="4475618"/>
            <a:ext cx="5243460" cy="502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14723" y="5388107"/>
                <a:ext cx="394660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723" y="5388107"/>
                <a:ext cx="394660" cy="61177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222717" y="5382530"/>
                <a:ext cx="394660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717" y="5382530"/>
                <a:ext cx="394660" cy="61734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603660" y="5388107"/>
                <a:ext cx="394660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60" y="5388107"/>
                <a:ext cx="394660" cy="612796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296960" y="5373216"/>
                <a:ext cx="394660" cy="611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960" y="5373216"/>
                <a:ext cx="394660" cy="6117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677903" y="5378793"/>
                <a:ext cx="39466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903" y="5378793"/>
                <a:ext cx="394660" cy="610936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928808" y="550794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(    *    +      *    )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05072" y="551723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0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79512" y="44624"/>
            <a:ext cx="3496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Tree – 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1134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9" grpId="0"/>
      <p:bldP spid="36" grpId="0"/>
      <p:bldP spid="37" grpId="0"/>
      <p:bldP spid="38" grpId="0"/>
      <p:bldP spid="39" grpId="0"/>
      <p:bldP spid="40" grpId="0"/>
      <p:bldP spid="30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47" y="409132"/>
            <a:ext cx="609362" cy="609362"/>
          </a:xfrm>
          <a:prstGeom prst="rect">
            <a:avLst/>
          </a:prstGeom>
        </p:spPr>
      </p:pic>
      <p:pic>
        <p:nvPicPr>
          <p:cNvPr id="3" name="Picture 6" descr="Image result for cat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363626" y="404664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cat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6983504" y="646071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cat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618667" y="711579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cat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201063" y="864159"/>
            <a:ext cx="481927" cy="61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531" y="783587"/>
            <a:ext cx="609362" cy="6093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986" y="751520"/>
            <a:ext cx="834640" cy="83464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652120" y="2322938"/>
            <a:ext cx="705048" cy="5760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 smtClean="0"/>
              <a:t>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07107" y="2322938"/>
            <a:ext cx="705048" cy="57606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</a:t>
            </a:r>
            <a:r>
              <a:rPr lang="en-US" altLang="ko-KR" sz="1200" dirty="0"/>
              <a:t>R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7" y="2990156"/>
            <a:ext cx="637328" cy="6373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08" y="3206180"/>
            <a:ext cx="637328" cy="637328"/>
          </a:xfrm>
          <a:prstGeom prst="rect">
            <a:avLst/>
          </a:prstGeom>
        </p:spPr>
      </p:pic>
      <p:pic>
        <p:nvPicPr>
          <p:cNvPr id="13" name="Picture 6" descr="Image result for cat ic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6247756" y="2918148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cat ic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8150810" y="3070548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cat icon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775527" y="3327222"/>
            <a:ext cx="375283" cy="47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cat icon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38" r="22755"/>
          <a:stretch/>
        </p:blipFill>
        <p:spPr bwMode="auto">
          <a:xfrm>
            <a:off x="7686631" y="2918148"/>
            <a:ext cx="50881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43" y="2995729"/>
            <a:ext cx="864096" cy="864096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 flipH="1">
            <a:off x="6357168" y="1530850"/>
            <a:ext cx="560660" cy="792088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917828" y="1530850"/>
            <a:ext cx="613281" cy="792088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5287" y="1674866"/>
            <a:ext cx="2222019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Feature3 (</a:t>
            </a:r>
            <a:r>
              <a:rPr lang="ko-KR" altLang="en-US" dirty="0" smtClean="0"/>
              <a:t>수염</a:t>
            </a:r>
            <a:r>
              <a:rPr lang="en-US" altLang="ko-KR" dirty="0" smtClean="0"/>
              <a:t> &lt; 3)</a:t>
            </a:r>
            <a:endParaRPr lang="ko-KR" altLang="en-US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13135"/>
              </p:ext>
            </p:extLst>
          </p:nvPr>
        </p:nvGraphicFramePr>
        <p:xfrm>
          <a:off x="467545" y="390880"/>
          <a:ext cx="2880319" cy="217402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411474"/>
                <a:gridCol w="685790"/>
                <a:gridCol w="630927"/>
                <a:gridCol w="576064"/>
                <a:gridCol w="576064"/>
              </a:tblGrid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발길이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꼬리길이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수염길이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고양이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고양이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고양이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613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고양이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23528" y="2792765"/>
            <a:ext cx="4449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Im</a:t>
            </a:r>
            <a:r>
              <a:rPr lang="en-US" altLang="ko-KR" sz="1600" dirty="0" smtClean="0"/>
              <a:t>(parent) = 1- max(3/7, 4/7) = 3/7 = 0.4285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323528" y="3286725"/>
            <a:ext cx="4312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InfoGain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= 3/7 – (3/7*1/3 + 4/7*1/4) = 1/7 </a:t>
            </a:r>
          </a:p>
          <a:p>
            <a:r>
              <a:rPr lang="en-US" altLang="ko-KR" sz="1600" dirty="0" smtClean="0"/>
              <a:t>= </a:t>
            </a:r>
            <a:r>
              <a:rPr lang="ko-KR" altLang="en-US" sz="1600" dirty="0" smtClean="0"/>
              <a:t>즉 정보이득 </a:t>
            </a:r>
            <a:r>
              <a:rPr lang="en-US" altLang="ko-KR" sz="1600" dirty="0" smtClean="0"/>
              <a:t>0.14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39552" y="4437112"/>
            <a:ext cx="84528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ko-KR" dirty="0" smtClean="0"/>
              <a:t>Feature1 (</a:t>
            </a:r>
            <a:r>
              <a:rPr lang="ko-KR" altLang="en-US" dirty="0" smtClean="0"/>
              <a:t>발</a:t>
            </a:r>
            <a:r>
              <a:rPr lang="en-US" altLang="ko-KR" dirty="0" smtClean="0"/>
              <a:t>,5) </a:t>
            </a:r>
            <a:r>
              <a:rPr lang="ko-KR" altLang="en-US" dirty="0" smtClean="0"/>
              <a:t>보다는 </a:t>
            </a:r>
            <a:r>
              <a:rPr lang="en-US" altLang="ko-KR" dirty="0" smtClean="0"/>
              <a:t>Feature3 (</a:t>
            </a:r>
            <a:r>
              <a:rPr lang="ko-KR" altLang="en-US" dirty="0" smtClean="0"/>
              <a:t>수염</a:t>
            </a:r>
            <a:r>
              <a:rPr lang="en-US" altLang="ko-KR" dirty="0" smtClean="0"/>
              <a:t>,3)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IG </a:t>
            </a:r>
            <a:r>
              <a:rPr lang="ko-KR" altLang="en-US" dirty="0" smtClean="0"/>
              <a:t>값이 </a:t>
            </a:r>
            <a:r>
              <a:rPr lang="en-US" altLang="ko-KR" dirty="0" smtClean="0"/>
              <a:t>0.14</a:t>
            </a:r>
            <a:r>
              <a:rPr lang="ko-KR" altLang="en-US" dirty="0" smtClean="0"/>
              <a:t>로 더 높음</a:t>
            </a:r>
            <a:endParaRPr lang="en-US" altLang="ko-KR" dirty="0" smtClean="0"/>
          </a:p>
          <a:p>
            <a:r>
              <a:rPr lang="ko-KR" altLang="en-US" dirty="0" smtClean="0"/>
              <a:t>그러므로 </a:t>
            </a:r>
            <a:r>
              <a:rPr lang="en-US" altLang="ko-KR" dirty="0" smtClean="0"/>
              <a:t>Feature3</a:t>
            </a:r>
            <a:r>
              <a:rPr lang="ko-KR" altLang="en-US" dirty="0" smtClean="0"/>
              <a:t>을 쓰는 것이 더 적합</a:t>
            </a: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이런 방식으로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들에 대해 샘플이 가진 값 대상으로 </a:t>
            </a:r>
            <a:r>
              <a:rPr lang="en-US" altLang="ko-KR" dirty="0" smtClean="0"/>
              <a:t>Impurity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r>
              <a:rPr lang="ko-KR" altLang="en-US" dirty="0" smtClean="0"/>
              <a:t>그 후 정보이득 값이 제일 큰 것으로 확정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dirty="0" smtClean="0"/>
              <a:t>현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기준값으로</a:t>
            </a:r>
            <a:r>
              <a:rPr lang="ko-KR" altLang="en-US" dirty="0" smtClean="0"/>
              <a:t> 결정되고 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 나뉨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노드별로</a:t>
            </a:r>
            <a:r>
              <a:rPr lang="ko-KR" altLang="en-US" dirty="0" smtClean="0"/>
              <a:t> 같은 작업 반복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4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874704" cy="408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20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61632"/>
            <a:ext cx="843426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9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09925" y="44624"/>
            <a:ext cx="567464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master/</a:t>
            </a:r>
            <a:r>
              <a:rPr lang="en-US" altLang="ko-KR" sz="1050" dirty="0" err="1"/>
              <a:t>mllib</a:t>
            </a:r>
            <a:r>
              <a:rPr lang="en-US" altLang="ko-KR" sz="1050" dirty="0"/>
              <a:t>/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/main/</a:t>
            </a:r>
            <a:r>
              <a:rPr lang="en-US" altLang="ko-KR" sz="1050" dirty="0" err="1"/>
              <a:t>scala</a:t>
            </a:r>
            <a:r>
              <a:rPr lang="en-US" altLang="ko-KR" sz="1050" dirty="0"/>
              <a:t>/org/apache/spark/</a:t>
            </a:r>
            <a:r>
              <a:rPr lang="en-US" altLang="ko-KR" sz="1050" dirty="0" err="1"/>
              <a:t>mllib</a:t>
            </a:r>
            <a:r>
              <a:rPr lang="en-US" altLang="ko-KR" sz="1050" dirty="0"/>
              <a:t>/tree/impurity/</a:t>
            </a:r>
            <a:r>
              <a:rPr lang="en-US" altLang="ko-KR" sz="1050" dirty="0" err="1"/>
              <a:t>Impurity.scala</a:t>
            </a:r>
            <a:endParaRPr lang="ko-KR" altLang="en-US" sz="1050" dirty="0"/>
          </a:p>
        </p:txBody>
      </p:sp>
      <p:sp>
        <p:nvSpPr>
          <p:cNvPr id="2" name="직사각형 1"/>
          <p:cNvSpPr/>
          <p:nvPr/>
        </p:nvSpPr>
        <p:spPr>
          <a:xfrm>
            <a:off x="2790056" y="332656"/>
            <a:ext cx="63184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/>
              <a:t>https://github.com/apache/spark/blob/master/mllib/src/main/scala/org/apache/spark/ml/tree/impl/RandomForest.scala</a:t>
            </a:r>
            <a:endParaRPr lang="ko-KR" altLang="en-US" sz="1050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1394"/>
            <a:ext cx="5373068" cy="224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17281"/>
            <a:ext cx="6205398" cy="368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64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984"/>
            <a:ext cx="6064229" cy="309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4"/>
          <a:stretch/>
        </p:blipFill>
        <p:spPr bwMode="auto">
          <a:xfrm>
            <a:off x="2627784" y="2276872"/>
            <a:ext cx="6516216" cy="437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08" y="260648"/>
            <a:ext cx="3890172" cy="1659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76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0"/>
            <a:ext cx="4264314" cy="4320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6512" y="4599126"/>
            <a:ext cx="93232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/>
              <a:t>전체 </a:t>
            </a:r>
            <a:r>
              <a:rPr lang="en-US" altLang="ko-KR" dirty="0" smtClean="0"/>
              <a:t>sample</a:t>
            </a:r>
            <a:r>
              <a:rPr lang="ko-KR" altLang="en-US" dirty="0" smtClean="0"/>
              <a:t>이 나눠짐</a:t>
            </a:r>
            <a:r>
              <a:rPr lang="en-US" altLang="ko-KR" dirty="0" smtClean="0"/>
              <a:t>, worker</a:t>
            </a:r>
            <a:r>
              <a:rPr lang="ko-KR" altLang="en-US" dirty="0" smtClean="0"/>
              <a:t>별로 할당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각 </a:t>
            </a:r>
            <a:r>
              <a:rPr lang="en-US" altLang="ko-KR" dirty="0" smtClean="0"/>
              <a:t>worker node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iteration</a:t>
            </a:r>
            <a:r>
              <a:rPr lang="ko-KR" altLang="en-US" dirty="0" smtClean="0"/>
              <a:t>을 돌며 </a:t>
            </a:r>
            <a:r>
              <a:rPr lang="ko-KR" altLang="en-US" dirty="0" err="1" smtClean="0"/>
              <a:t>노드들을</a:t>
            </a:r>
            <a:r>
              <a:rPr lang="ko-KR" altLang="en-US" dirty="0" smtClean="0"/>
              <a:t> 분할하고</a:t>
            </a:r>
            <a:r>
              <a:rPr lang="en-US" altLang="ko-KR" dirty="0"/>
              <a:t> </a:t>
            </a:r>
            <a:r>
              <a:rPr lang="en-US" altLang="ko-KR" dirty="0" smtClean="0"/>
              <a:t>Best split</a:t>
            </a:r>
            <a:r>
              <a:rPr lang="ko-KR" altLang="en-US" dirty="0" smtClean="0"/>
              <a:t>을 골라냄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3) </a:t>
            </a:r>
            <a:r>
              <a:rPr lang="ko-KR" altLang="en-US" dirty="0" smtClean="0"/>
              <a:t>최종 </a:t>
            </a:r>
            <a:r>
              <a:rPr lang="en-US" altLang="ko-KR" dirty="0" smtClean="0"/>
              <a:t>tree </a:t>
            </a:r>
            <a:r>
              <a:rPr lang="ko-KR" altLang="en-US" dirty="0" smtClean="0"/>
              <a:t>개수가 완성되면</a:t>
            </a:r>
            <a:r>
              <a:rPr lang="en-US" altLang="ko-KR" dirty="0" smtClean="0"/>
              <a:t>, distributed data</a:t>
            </a:r>
            <a:r>
              <a:rPr lang="ko-KR" altLang="en-US" dirty="0" smtClean="0"/>
              <a:t>로부터 </a:t>
            </a:r>
            <a:r>
              <a:rPr lang="ko-KR" altLang="en-US" dirty="0"/>
              <a:t>통계가 </a:t>
            </a:r>
            <a:r>
              <a:rPr lang="ko-KR" altLang="en-US" dirty="0" smtClean="0"/>
              <a:t>취합됨  </a:t>
            </a:r>
            <a:r>
              <a:rPr lang="en-US" altLang="ko-KR" dirty="0" err="1" smtClean="0"/>
              <a:t>reduceByKey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ko-KR" altLang="en-US" dirty="0" smtClean="0"/>
              <a:t>최종</a:t>
            </a:r>
            <a:r>
              <a:rPr lang="en-US" altLang="ko-KR" dirty="0" smtClean="0"/>
              <a:t>: aggregation </a:t>
            </a:r>
            <a:r>
              <a:rPr lang="ko-KR" altLang="en-US" dirty="0" smtClean="0"/>
              <a:t>연산이 이루어지고 이게 </a:t>
            </a:r>
            <a:r>
              <a:rPr lang="en-US" altLang="ko-KR" dirty="0" err="1" smtClean="0"/>
              <a:t>randomForest</a:t>
            </a:r>
            <a:r>
              <a:rPr lang="ko-KR" altLang="en-US" dirty="0" smtClean="0"/>
              <a:t>에서 가장 큰 </a:t>
            </a:r>
            <a:r>
              <a:rPr lang="en-US" altLang="ko-KR" dirty="0" smtClean="0"/>
              <a:t>computation</a:t>
            </a:r>
            <a:r>
              <a:rPr lang="ko-KR" altLang="en-US" dirty="0" smtClean="0"/>
              <a:t>차지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6"/>
          <a:stretch/>
        </p:blipFill>
        <p:spPr bwMode="auto">
          <a:xfrm>
            <a:off x="79719" y="178874"/>
            <a:ext cx="3692845" cy="288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5774" y="1103536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Worker 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5774" y="1751608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Worker 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1758" y="2408972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Worker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2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556" y="980728"/>
            <a:ext cx="1832931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51953" y="3372452"/>
            <a:ext cx="3446140" cy="307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81957"/>
            <a:ext cx="3011556" cy="509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8304" y="11663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데이터수집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62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7824" y="260648"/>
            <a:ext cx="26164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/>
              <a:t>MLlib</a:t>
            </a:r>
            <a:r>
              <a:rPr lang="en-US" altLang="ko-KR" sz="3200" dirty="0" smtClean="0"/>
              <a:t> history</a:t>
            </a:r>
          </a:p>
          <a:p>
            <a:endParaRPr lang="en-US" altLang="ko-KR" sz="32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755576" y="2215334"/>
            <a:ext cx="359143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Spark 0.8</a:t>
            </a:r>
            <a:endParaRPr lang="en-US" altLang="ko-KR" sz="2400" dirty="0"/>
          </a:p>
          <a:p>
            <a:r>
              <a:rPr lang="en-US" altLang="ko-KR" sz="2400" dirty="0" smtClean="0"/>
              <a:t>RDD based API        -&gt;</a:t>
            </a:r>
          </a:p>
          <a:p>
            <a:endParaRPr lang="en-US" altLang="ko-KR" sz="2400" dirty="0" smtClean="0"/>
          </a:p>
          <a:p>
            <a:r>
              <a:rPr lang="en-US" altLang="ko-KR" dirty="0" smtClean="0"/>
              <a:t>Started in UC Berkeley </a:t>
            </a:r>
            <a:r>
              <a:rPr lang="en-US" altLang="ko-KR" dirty="0" err="1" smtClean="0"/>
              <a:t>AMPLab</a:t>
            </a:r>
            <a:endParaRPr lang="en-US" altLang="ko-KR" dirty="0" smtClean="0"/>
          </a:p>
          <a:p>
            <a:r>
              <a:rPr lang="en-US" altLang="ko-KR" dirty="0" smtClean="0"/>
              <a:t>Expressing complex workflow</a:t>
            </a:r>
          </a:p>
          <a:p>
            <a:endParaRPr lang="en-US" altLang="ko-K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01671" y="2215334"/>
            <a:ext cx="344273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Spark 1.2~</a:t>
            </a:r>
            <a:endParaRPr lang="en-US" altLang="ko-KR" sz="2400" dirty="0"/>
          </a:p>
          <a:p>
            <a:r>
              <a:rPr lang="en-US" altLang="ko-KR" sz="2400" dirty="0" err="1" smtClean="0"/>
              <a:t>DataFrame</a:t>
            </a:r>
            <a:r>
              <a:rPr lang="en-US" altLang="ko-KR" sz="2400" dirty="0" smtClean="0"/>
              <a:t>-based API</a:t>
            </a:r>
          </a:p>
          <a:p>
            <a:endParaRPr lang="en-US" altLang="ko-KR" sz="2400" dirty="0"/>
          </a:p>
          <a:p>
            <a:r>
              <a:rPr lang="en-US" altLang="ko-KR" sz="1600" dirty="0" smtClean="0"/>
              <a:t>ML pipeline </a:t>
            </a:r>
          </a:p>
          <a:p>
            <a:r>
              <a:rPr lang="en-US" altLang="ko-KR" sz="1600" dirty="0" smtClean="0"/>
              <a:t>Native </a:t>
            </a:r>
            <a:r>
              <a:rPr lang="en-US" altLang="ko-KR" sz="1600" dirty="0" err="1" smtClean="0"/>
              <a:t>DataFrame</a:t>
            </a:r>
            <a:r>
              <a:rPr lang="en-US" altLang="ko-KR" sz="1600" dirty="0" smtClean="0"/>
              <a:t> integration</a:t>
            </a:r>
          </a:p>
          <a:p>
            <a:r>
              <a:rPr lang="en-US" altLang="ko-KR" sz="1600" dirty="0" smtClean="0"/>
              <a:t>Automated tuning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ML workflows + automated tuning</a:t>
            </a:r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3" name="직사각형 2"/>
          <p:cNvSpPr/>
          <p:nvPr/>
        </p:nvSpPr>
        <p:spPr>
          <a:xfrm>
            <a:off x="5472608" y="655176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https://spark.apache.org/releases/spark-release-1-2-0.html</a:t>
            </a:r>
            <a:endParaRPr lang="ko-KR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536882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3528" y="1196752"/>
            <a:ext cx="1512168" cy="460851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15" y="4005064"/>
            <a:ext cx="5891411" cy="269842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5986" y="3573016"/>
            <a:ext cx="334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Col(‘TimeStamp2’) – Col(‘Timestamp’) &gt; 5000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005171" y="446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데이터전처리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621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2826" y="15007"/>
            <a:ext cx="411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 분석 및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추출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1295"/>
            <a:ext cx="9150350" cy="451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7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2826" y="15007"/>
            <a:ext cx="411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 분석 및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추출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223963"/>
            <a:ext cx="9175750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92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992826" y="15007"/>
            <a:ext cx="411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데이터 분석 및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추출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" y="1700808"/>
            <a:ext cx="9126537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8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72985"/>
            <a:ext cx="8279532" cy="349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276872"/>
            <a:ext cx="4403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N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sample</a:t>
            </a:r>
            <a:r>
              <a:rPr lang="ko-KR" altLang="en-US" sz="1400" dirty="0" smtClean="0"/>
              <a:t>들</a:t>
            </a:r>
            <a:r>
              <a:rPr lang="ko-KR" altLang="en-US" sz="1400" dirty="0"/>
              <a:t>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sample</a:t>
            </a:r>
            <a:r>
              <a:rPr lang="ko-KR" altLang="en-US" sz="1400" dirty="0" smtClean="0"/>
              <a:t>로 </a:t>
            </a:r>
            <a:endParaRPr lang="en-US" altLang="ko-KR" sz="1400" dirty="0" smtClean="0"/>
          </a:p>
          <a:p>
            <a:r>
              <a:rPr lang="ko-KR" altLang="en-US" sz="1400" dirty="0" smtClean="0"/>
              <a:t>변경됨</a:t>
            </a:r>
            <a:r>
              <a:rPr lang="en-US" altLang="ko-KR" sz="1400" dirty="0" smtClean="0"/>
              <a:t>.  </a:t>
            </a:r>
            <a:r>
              <a:rPr lang="ko-KR" altLang="en-US" sz="1400" dirty="0" smtClean="0"/>
              <a:t>해당구간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</a:t>
            </a:r>
            <a:r>
              <a:rPr lang="en-US" altLang="ko-KR" sz="1400" dirty="0" err="1"/>
              <a:t>A</a:t>
            </a:r>
            <a:r>
              <a:rPr lang="en-US" altLang="ko-KR" sz="1400" dirty="0" err="1" smtClean="0"/>
              <a:t>vg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등이 </a:t>
            </a:r>
            <a:r>
              <a:rPr lang="en-US" altLang="ko-KR" sz="1400" dirty="0" smtClean="0"/>
              <a:t>feature</a:t>
            </a:r>
            <a:r>
              <a:rPr lang="ko-KR" altLang="en-US" sz="1400" dirty="0" smtClean="0"/>
              <a:t>로 추출됨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3260823"/>
            <a:ext cx="72008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mtClean="0"/>
              <a:t>뛰기</a:t>
            </a:r>
            <a:endParaRPr lang="ko-KR" altLang="en-US" sz="1600" b="1"/>
          </a:p>
        </p:txBody>
      </p:sp>
      <p:sp>
        <p:nvSpPr>
          <p:cNvPr id="5" name="TextBox 4"/>
          <p:cNvSpPr txBox="1"/>
          <p:nvPr/>
        </p:nvSpPr>
        <p:spPr>
          <a:xfrm>
            <a:off x="3779912" y="4581128"/>
            <a:ext cx="100811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앉기 등</a:t>
            </a:r>
            <a:r>
              <a:rPr lang="en-US" altLang="ko-KR" sz="1600" b="1" dirty="0" smtClean="0"/>
              <a:t>..</a:t>
            </a:r>
            <a:endParaRPr lang="ko-KR" altLang="en-US" sz="1600" b="1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348" y="116632"/>
            <a:ext cx="4186148" cy="3931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오른쪽 대괄호 6"/>
          <p:cNvSpPr/>
          <p:nvPr/>
        </p:nvSpPr>
        <p:spPr>
          <a:xfrm flipH="1">
            <a:off x="4654581" y="168390"/>
            <a:ext cx="134065" cy="1172377"/>
          </a:xfrm>
          <a:prstGeom prst="rightBracke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 flipH="1">
            <a:off x="4654582" y="1700809"/>
            <a:ext cx="152399" cy="2347716"/>
          </a:xfrm>
          <a:prstGeom prst="rightBracket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16" y="1022728"/>
            <a:ext cx="3744416" cy="103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62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3"/>
          <a:stretch/>
        </p:blipFill>
        <p:spPr>
          <a:xfrm>
            <a:off x="-70686" y="0"/>
            <a:ext cx="9675554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" b="15172"/>
          <a:stretch/>
        </p:blipFill>
        <p:spPr>
          <a:xfrm>
            <a:off x="-180528" y="409902"/>
            <a:ext cx="9324528" cy="551433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9512" y="1124744"/>
            <a:ext cx="8856984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08520" y="2949787"/>
            <a:ext cx="5328592" cy="958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3789040"/>
            <a:ext cx="6552728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9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23528" y="1916832"/>
            <a:ext cx="8820472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5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6525344"/>
            <a:ext cx="46085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https://spark.apache.org/docs/latest/ml-guide.html</a:t>
            </a:r>
            <a:endParaRPr lang="ko-KR" altLang="en-US" sz="1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27" y="1121093"/>
            <a:ext cx="6596821" cy="509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55776" y="2852936"/>
            <a:ext cx="482453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7356" b="13793"/>
          <a:stretch/>
        </p:blipFill>
        <p:spPr>
          <a:xfrm>
            <a:off x="246157" y="1333795"/>
            <a:ext cx="8718331" cy="54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6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7" b="5517"/>
          <a:stretch/>
        </p:blipFill>
        <p:spPr>
          <a:xfrm>
            <a:off x="0" y="692696"/>
            <a:ext cx="9144000" cy="61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8276"/>
          <a:stretch/>
        </p:blipFill>
        <p:spPr>
          <a:xfrm>
            <a:off x="-881" y="980728"/>
            <a:ext cx="9144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7185620" cy="424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56176" y="188640"/>
            <a:ext cx="3060453" cy="2254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/>
              <a:t>&lt;Stop Criteria&gt;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현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impurity 0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dirty="0" smtClean="0"/>
              <a:t>현 </a:t>
            </a:r>
            <a:r>
              <a:rPr lang="en-US" altLang="ko-KR" dirty="0" smtClean="0"/>
              <a:t>Node</a:t>
            </a:r>
            <a:r>
              <a:rPr lang="ko-KR" altLang="en-US" dirty="0" smtClean="0"/>
              <a:t>대상샘플의 개수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IG</a:t>
            </a:r>
            <a:r>
              <a:rPr lang="ko-KR" altLang="en-US" dirty="0" smtClean="0"/>
              <a:t>값이 </a:t>
            </a:r>
            <a:r>
              <a:rPr lang="en-US" altLang="ko-KR" dirty="0" err="1" smtClean="0"/>
              <a:t>Gt</a:t>
            </a:r>
            <a:r>
              <a:rPr lang="ko-KR" altLang="en-US" dirty="0" smtClean="0"/>
              <a:t>이하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smtClean="0"/>
              <a:t>Tree depth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Dt</a:t>
            </a:r>
            <a:r>
              <a:rPr lang="ko-KR" altLang="en-US" dirty="0" smtClean="0"/>
              <a:t>초과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2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2492896"/>
            <a:ext cx="62547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/>
              <a:t>Thank you</a:t>
            </a:r>
            <a:endParaRPr lang="ko-KR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41385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36104" y="32495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Why is </a:t>
            </a:r>
            <a:r>
              <a:rPr lang="en-US" altLang="ko-KR" dirty="0" err="1"/>
              <a:t>MLlib</a:t>
            </a:r>
            <a:r>
              <a:rPr lang="en-US" altLang="ko-KR" dirty="0"/>
              <a:t> switching to the </a:t>
            </a:r>
            <a:r>
              <a:rPr lang="en-US" altLang="ko-KR" dirty="0" err="1"/>
              <a:t>DataFrame</a:t>
            </a:r>
            <a:r>
              <a:rPr lang="en-US" altLang="ko-KR" dirty="0"/>
              <a:t>-based API?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0041" y="5317464"/>
            <a:ext cx="2595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/>
              <a:t>What is “Spark ML”?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032" y="1303600"/>
            <a:ext cx="328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What </a:t>
            </a:r>
            <a:r>
              <a:rPr lang="en-US" altLang="ko-KR" dirty="0"/>
              <a:t>are the implications?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4657" y="159023"/>
            <a:ext cx="84658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/>
              <a:t>Announcement: </a:t>
            </a:r>
            <a:r>
              <a:rPr lang="en-US" altLang="ko-KR" sz="2400" b="1" dirty="0" err="1"/>
              <a:t>DataFrame</a:t>
            </a:r>
            <a:r>
              <a:rPr lang="en-US" altLang="ko-KR" sz="2400" b="1" dirty="0"/>
              <a:t>-based API is primary API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16424" y="1268760"/>
            <a:ext cx="5111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- 2.x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안에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RDD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제공하던 모든 기능을 추가할 것임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RDD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에서는 새로운 기능 더 이상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X 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버그 </a:t>
            </a:r>
            <a:r>
              <a:rPr lang="ko-KR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픽스만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고려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2.3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대략 예상되는데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모든 기능 지원에 도달하면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RDD based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더 이상 사용되지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3.0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에선 제거 될 것으로 예상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20072" y="3247816"/>
            <a:ext cx="2880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DF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 더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USER Friendly 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SQL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쿼리사용가능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언어간 균일한 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이용가능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ML pipeline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이용가능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Automated tuning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059832" y="5313982"/>
            <a:ext cx="5868144" cy="923330"/>
            <a:chOff x="3059832" y="5517232"/>
            <a:chExt cx="5868144" cy="923330"/>
          </a:xfrm>
        </p:grpSpPr>
        <p:sp>
          <p:nvSpPr>
            <p:cNvPr id="11" name="직사각형 10"/>
            <p:cNvSpPr/>
            <p:nvPr/>
          </p:nvSpPr>
          <p:spPr>
            <a:xfrm>
              <a:off x="3059832" y="5517232"/>
              <a:ext cx="58681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공식 이름은 아님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en-US" altLang="ko-KR" sz="1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MLlib</a:t>
              </a:r>
              <a:r>
                <a:rPr lang="en-US" altLang="ko-KR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DF based</a:t>
              </a: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가 공식인데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패키지 이름 때문</a:t>
              </a:r>
              <a:endPara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- pipeline </a:t>
              </a:r>
              <a:r>
                <a:rPr lang="ko-KR" alt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컨셉을</a:t>
              </a: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강조하기 위해 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Spark ML pipeline </a:t>
              </a: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이라는 용어가 생기면서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5618" y="5897934"/>
              <a:ext cx="2276475" cy="161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81990"/>
            <a:ext cx="8365837" cy="337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6309320"/>
            <a:ext cx="7560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00B0F0"/>
                </a:solidFill>
              </a:rPr>
              <a:t>https://www.slideshare.net/SparkSummit/scaling-apache-spark-mllib-to-billions-of-parameters-spark-summit-east-talk-by-yanbo-liang</a:t>
            </a:r>
            <a:endParaRPr lang="ko-KR" altLang="en-US" sz="1100" dirty="0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71800" y="44624"/>
            <a:ext cx="3402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Data Analysis on Spark</a:t>
            </a:r>
          </a:p>
        </p:txBody>
      </p:sp>
    </p:spTree>
    <p:extLst>
      <p:ext uri="{BB962C8B-B14F-4D97-AF65-F5344CB8AC3E}">
        <p14:creationId xmlns:p14="http://schemas.microsoft.com/office/powerpoint/2010/main" val="8315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79512" y="814353"/>
            <a:ext cx="576064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Inspired by </a:t>
            </a:r>
            <a:r>
              <a:rPr lang="en-US" altLang="ko-KR" sz="1600" dirty="0" err="1" smtClean="0"/>
              <a:t>Scikit</a:t>
            </a:r>
            <a:r>
              <a:rPr lang="en-US" altLang="ko-KR" sz="1600" dirty="0" smtClean="0"/>
              <a:t>-Learn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Provide high-level API built on top of </a:t>
            </a:r>
            <a:r>
              <a:rPr lang="en-US" altLang="ko-KR" sz="1600" dirty="0" err="1" smtClean="0"/>
              <a:t>DataFrame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Help users create, tune ML workflow </a:t>
            </a:r>
            <a:r>
              <a:rPr lang="en-US" altLang="ko-KR" sz="1600" dirty="0" err="1" smtClean="0"/>
              <a:t>sequencially</a:t>
            </a:r>
            <a:endParaRPr lang="en-US" altLang="ko-KR" sz="1600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30" y="5385102"/>
            <a:ext cx="2750330" cy="26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338" y="4354889"/>
            <a:ext cx="29527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47" y="1988840"/>
            <a:ext cx="3716433" cy="168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4770" y="3789040"/>
            <a:ext cx="84716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/>
              <a:t>Transformer </a:t>
            </a:r>
            <a:r>
              <a:rPr lang="en-US" altLang="ko-KR" dirty="0" smtClean="0"/>
              <a:t>:  DF </a:t>
            </a:r>
            <a:r>
              <a:rPr lang="en-US" altLang="ko-KR" dirty="0"/>
              <a:t>-&gt; another DF </a:t>
            </a:r>
            <a:r>
              <a:rPr lang="en-US" altLang="ko-KR" dirty="0" smtClean="0"/>
              <a:t>Create</a:t>
            </a:r>
            <a:endParaRPr lang="en-US" altLang="ko-KR" dirty="0"/>
          </a:p>
          <a:p>
            <a:pPr>
              <a:defRPr/>
            </a:pPr>
            <a:endParaRPr lang="en-US" altLang="ko-KR" sz="1100" dirty="0" smtClean="0"/>
          </a:p>
          <a:p>
            <a:pPr>
              <a:defRPr/>
            </a:pPr>
            <a:r>
              <a:rPr lang="en-US" altLang="ko-KR" sz="1100" dirty="0" smtClean="0"/>
              <a:t>ex</a:t>
            </a:r>
            <a:r>
              <a:rPr lang="en-US" altLang="ko-KR" sz="1100" dirty="0"/>
              <a:t>) </a:t>
            </a:r>
            <a:r>
              <a:rPr lang="ko-KR" altLang="en-US" sz="1100" dirty="0"/>
              <a:t>특정 </a:t>
            </a:r>
            <a:r>
              <a:rPr lang="en-US" altLang="ko-KR" sz="1100" dirty="0"/>
              <a:t>DF</a:t>
            </a:r>
            <a:r>
              <a:rPr lang="ko-KR" altLang="en-US" sz="1100" dirty="0"/>
              <a:t>를 다른 형태로 변환</a:t>
            </a:r>
            <a:r>
              <a:rPr lang="en-US" altLang="ko-KR" sz="1100" dirty="0"/>
              <a:t>, </a:t>
            </a:r>
            <a:r>
              <a:rPr lang="ko-KR" altLang="en-US" sz="1100" dirty="0"/>
              <a:t>주로 기존 </a:t>
            </a:r>
            <a:r>
              <a:rPr lang="en-US" altLang="ko-KR" sz="1100" dirty="0"/>
              <a:t>Col -&gt; </a:t>
            </a:r>
            <a:r>
              <a:rPr lang="ko-KR" altLang="en-US" sz="1100" dirty="0"/>
              <a:t>새로운 </a:t>
            </a:r>
            <a:r>
              <a:rPr lang="en-US" altLang="ko-KR" sz="1100" dirty="0"/>
              <a:t>Col,   model also TF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/>
              <a:t>Estimator </a:t>
            </a:r>
            <a:r>
              <a:rPr lang="en-US" altLang="ko-KR" dirty="0" smtClean="0"/>
              <a:t>:  </a:t>
            </a:r>
            <a:r>
              <a:rPr lang="en-US" altLang="ko-KR" dirty="0"/>
              <a:t>DF -&gt; Model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An </a:t>
            </a:r>
            <a:r>
              <a:rPr lang="en-US" altLang="ko-KR" sz="1100" dirty="0"/>
              <a:t>Estimator is an algorithm which can be fit.  </a:t>
            </a:r>
            <a:r>
              <a:rPr lang="ko-KR" altLang="en-US" sz="1100" dirty="0"/>
              <a:t>모든 </a:t>
            </a:r>
            <a:r>
              <a:rPr lang="en-US" altLang="ko-KR" sz="1100" dirty="0"/>
              <a:t>Estimator</a:t>
            </a:r>
            <a:r>
              <a:rPr lang="ko-KR" altLang="en-US" sz="1100" dirty="0"/>
              <a:t>는 </a:t>
            </a:r>
            <a:r>
              <a:rPr lang="en-US" altLang="ko-KR" sz="1100" dirty="0"/>
              <a:t>Fit( )</a:t>
            </a:r>
            <a:r>
              <a:rPr lang="ko-KR" altLang="en-US" sz="1100" dirty="0"/>
              <a:t>을 </a:t>
            </a:r>
            <a:r>
              <a:rPr lang="ko-KR" altLang="en-US" sz="1100" dirty="0" smtClean="0"/>
              <a:t>가짐</a:t>
            </a:r>
            <a:r>
              <a:rPr lang="en-US" altLang="ko-KR" sz="1100" dirty="0" smtClean="0"/>
              <a:t>, Learning </a:t>
            </a:r>
            <a:r>
              <a:rPr lang="ko-KR" altLang="en-US" sz="1100" dirty="0" smtClean="0"/>
              <a:t>알고리즘</a:t>
            </a:r>
            <a:endParaRPr lang="en-US" altLang="ko-KR" sz="1100" dirty="0" smtClean="0"/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/>
              <a:t>Model</a:t>
            </a:r>
            <a:r>
              <a:rPr lang="en-US" altLang="ko-KR" dirty="0" smtClean="0"/>
              <a:t> : </a:t>
            </a:r>
            <a:r>
              <a:rPr lang="en-US" altLang="ko-KR" dirty="0"/>
              <a:t>DF -&gt; DF with predictions</a:t>
            </a:r>
          </a:p>
          <a:p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 smtClean="0"/>
              <a:t>PipeLine</a:t>
            </a:r>
            <a:r>
              <a:rPr lang="en-US" altLang="ko-KR" sz="2000" b="1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sz="1400" dirty="0"/>
              <a:t>Chains multiple Transformers and Estimators together to specify an ML workflow</a:t>
            </a:r>
            <a:r>
              <a:rPr lang="en-US" altLang="ko-KR" sz="1400" dirty="0" smtClean="0"/>
              <a:t>.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3851920" y="116632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Pipeline </a:t>
            </a:r>
          </a:p>
        </p:txBody>
      </p:sp>
    </p:spTree>
    <p:extLst>
      <p:ext uri="{BB962C8B-B14F-4D97-AF65-F5344CB8AC3E}">
        <p14:creationId xmlns:p14="http://schemas.microsoft.com/office/powerpoint/2010/main" val="26689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92560"/>
            <a:ext cx="75247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85" y="4591002"/>
            <a:ext cx="63531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851920" y="116632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Pipeline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0222" y="3140968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Tokenizer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형태소 분석기로 단어추출  </a:t>
            </a:r>
            <a:r>
              <a:rPr lang="en-US" altLang="ko-KR" sz="1200" dirty="0" smtClean="0"/>
              <a:t>-&gt;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TF: </a:t>
            </a:r>
            <a:r>
              <a:rPr lang="ko-KR" altLang="en-US" sz="1200" dirty="0" smtClean="0"/>
              <a:t>단어를 기계학습 알고리즘이 이해할 수 있는 숫자벡터로 변환</a:t>
            </a:r>
            <a:endParaRPr lang="ko-KR" alt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124744"/>
            <a:ext cx="2402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Training pipeline for model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05320" y="4437112"/>
            <a:ext cx="2637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Testing pipeline for prediction</a:t>
            </a:r>
            <a:endParaRPr lang="ko-KR" altLang="en-US" sz="1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8172400" y="188640"/>
            <a:ext cx="720080" cy="432048"/>
          </a:xfrm>
          <a:prstGeom prst="roundRect">
            <a:avLst/>
          </a:prstGeom>
          <a:noFill/>
          <a:ln w="38100">
            <a:solidFill>
              <a:srgbClr val="4A0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72400" y="764704"/>
            <a:ext cx="720080" cy="4320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64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7504" y="44624"/>
            <a:ext cx="2915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Spark </a:t>
            </a:r>
            <a:r>
              <a:rPr lang="en-US" altLang="ko-KR" sz="2400" dirty="0" err="1" smtClean="0"/>
              <a:t>MLlib</a:t>
            </a:r>
            <a:r>
              <a:rPr lang="en-US" altLang="ko-KR" sz="2400" dirty="0" smtClean="0"/>
              <a:t> feature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484784" y="384239"/>
            <a:ext cx="230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Hyper parameter:</a:t>
            </a:r>
          </a:p>
          <a:p>
            <a:r>
              <a:rPr lang="en-US" altLang="ko-KR" dirty="0" smtClean="0"/>
              <a:t>Ordinary parameter: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46168"/>
            <a:ext cx="1948433" cy="369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692696"/>
            <a:ext cx="2457450" cy="589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588" y="188640"/>
            <a:ext cx="3009900" cy="656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왼쪽 대괄호 1"/>
          <p:cNvSpPr/>
          <p:nvPr/>
        </p:nvSpPr>
        <p:spPr>
          <a:xfrm>
            <a:off x="5954588" y="188640"/>
            <a:ext cx="129580" cy="2088232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대괄호 9"/>
          <p:cNvSpPr/>
          <p:nvPr/>
        </p:nvSpPr>
        <p:spPr>
          <a:xfrm>
            <a:off x="5868144" y="2348880"/>
            <a:ext cx="129580" cy="1725812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5954588" y="4214607"/>
            <a:ext cx="129580" cy="2526761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>
            <a:off x="3434308" y="1663882"/>
            <a:ext cx="129580" cy="4069374"/>
          </a:xfrm>
          <a:prstGeom prst="leftBracke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1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1268</Words>
  <Application>Microsoft Office PowerPoint</Application>
  <PresentationFormat>화면 슬라이드 쇼(4:3)</PresentationFormat>
  <Paragraphs>442</Paragraphs>
  <Slides>45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Office 테마</vt:lpstr>
      <vt:lpstr>Spark MLlib – ch08   17/11/27  박성진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(Feature Importance)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Erika</dc:creator>
  <cp:lastModifiedBy>jin</cp:lastModifiedBy>
  <cp:revision>52</cp:revision>
  <dcterms:created xsi:type="dcterms:W3CDTF">2017-11-26T11:28:23Z</dcterms:created>
  <dcterms:modified xsi:type="dcterms:W3CDTF">2017-12-03T05:35:00Z</dcterms:modified>
</cp:coreProperties>
</file>